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70" r:id="rId4"/>
    <p:sldId id="268" r:id="rId5"/>
    <p:sldId id="256" r:id="rId6"/>
    <p:sldId id="269" r:id="rId7"/>
    <p:sldId id="259" r:id="rId8"/>
    <p:sldId id="271" r:id="rId9"/>
    <p:sldId id="272" r:id="rId10"/>
    <p:sldId id="273" r:id="rId11"/>
    <p:sldId id="320" r:id="rId12"/>
    <p:sldId id="316" r:id="rId13"/>
    <p:sldId id="317" r:id="rId14"/>
    <p:sldId id="260" r:id="rId15"/>
    <p:sldId id="343" r:id="rId16"/>
    <p:sldId id="342" r:id="rId17"/>
    <p:sldId id="341" r:id="rId18"/>
    <p:sldId id="340" r:id="rId19"/>
    <p:sldId id="339" r:id="rId20"/>
    <p:sldId id="338" r:id="rId21"/>
    <p:sldId id="276" r:id="rId22"/>
    <p:sldId id="346" r:id="rId23"/>
    <p:sldId id="347" r:id="rId24"/>
    <p:sldId id="345" r:id="rId25"/>
    <p:sldId id="344" r:id="rId26"/>
    <p:sldId id="279" r:id="rId27"/>
    <p:sldId id="280" r:id="rId28"/>
    <p:sldId id="348" r:id="rId29"/>
    <p:sldId id="349" r:id="rId30"/>
    <p:sldId id="350" r:id="rId31"/>
    <p:sldId id="351" r:id="rId32"/>
    <p:sldId id="352" r:id="rId33"/>
    <p:sldId id="353" r:id="rId34"/>
    <p:sldId id="354" r:id="rId35"/>
    <p:sldId id="355" r:id="rId36"/>
    <p:sldId id="281" r:id="rId37"/>
    <p:sldId id="282" r:id="rId38"/>
    <p:sldId id="284" r:id="rId39"/>
    <p:sldId id="283" r:id="rId40"/>
    <p:sldId id="356" r:id="rId41"/>
    <p:sldId id="358" r:id="rId42"/>
    <p:sldId id="357" r:id="rId43"/>
    <p:sldId id="359" r:id="rId44"/>
    <p:sldId id="285" r:id="rId45"/>
    <p:sldId id="286" r:id="rId46"/>
    <p:sldId id="299" r:id="rId47"/>
    <p:sldId id="360" r:id="rId48"/>
    <p:sldId id="361" r:id="rId49"/>
    <p:sldId id="298" r:id="rId50"/>
    <p:sldId id="297" r:id="rId51"/>
    <p:sldId id="296" r:id="rId52"/>
    <p:sldId id="362" r:id="rId53"/>
    <p:sldId id="363" r:id="rId54"/>
    <p:sldId id="364" r:id="rId55"/>
    <p:sldId id="367" r:id="rId56"/>
    <p:sldId id="365" r:id="rId57"/>
    <p:sldId id="337" r:id="rId58"/>
    <p:sldId id="294" r:id="rId59"/>
    <p:sldId id="261" r:id="rId60"/>
    <p:sldId id="278" r:id="rId61"/>
    <p:sldId id="262" r:id="rId62"/>
    <p:sldId id="314" r:id="rId6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D2433-15F2-44E7-891D-EBBF071A193E}" type="datetimeFigureOut">
              <a:rPr lang="sv-SE" smtClean="0"/>
              <a:t>2019-05-10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95D9A-A956-4B5E-BCFC-8728C1E4BE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6103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D2433-15F2-44E7-891D-EBBF071A193E}" type="datetimeFigureOut">
              <a:rPr lang="sv-SE" smtClean="0"/>
              <a:t>2019-05-10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95D9A-A956-4B5E-BCFC-8728C1E4BE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85594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D2433-15F2-44E7-891D-EBBF071A193E}" type="datetimeFigureOut">
              <a:rPr lang="sv-SE" smtClean="0"/>
              <a:t>2019-05-10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95D9A-A956-4B5E-BCFC-8728C1E4BE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52701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D2433-15F2-44E7-891D-EBBF071A193E}" type="datetimeFigureOut">
              <a:rPr lang="sv-SE" smtClean="0"/>
              <a:t>2019-05-10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95D9A-A956-4B5E-BCFC-8728C1E4BE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7775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D2433-15F2-44E7-891D-EBBF071A193E}" type="datetimeFigureOut">
              <a:rPr lang="sv-SE" smtClean="0"/>
              <a:t>2019-05-10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95D9A-A956-4B5E-BCFC-8728C1E4BE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0428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D2433-15F2-44E7-891D-EBBF071A193E}" type="datetimeFigureOut">
              <a:rPr lang="sv-SE" smtClean="0"/>
              <a:t>2019-05-10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95D9A-A956-4B5E-BCFC-8728C1E4BE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83523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D2433-15F2-44E7-891D-EBBF071A193E}" type="datetimeFigureOut">
              <a:rPr lang="sv-SE" smtClean="0"/>
              <a:t>2019-05-10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95D9A-A956-4B5E-BCFC-8728C1E4BE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6663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D2433-15F2-44E7-891D-EBBF071A193E}" type="datetimeFigureOut">
              <a:rPr lang="sv-SE" smtClean="0"/>
              <a:t>2019-05-10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95D9A-A956-4B5E-BCFC-8728C1E4BE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17284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D2433-15F2-44E7-891D-EBBF071A193E}" type="datetimeFigureOut">
              <a:rPr lang="sv-SE" smtClean="0"/>
              <a:t>2019-05-10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95D9A-A956-4B5E-BCFC-8728C1E4BE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7187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D2433-15F2-44E7-891D-EBBF071A193E}" type="datetimeFigureOut">
              <a:rPr lang="sv-SE" smtClean="0"/>
              <a:t>2019-05-10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95D9A-A956-4B5E-BCFC-8728C1E4BE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11379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D2433-15F2-44E7-891D-EBBF071A193E}" type="datetimeFigureOut">
              <a:rPr lang="sv-SE" smtClean="0"/>
              <a:t>2019-05-10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95D9A-A956-4B5E-BCFC-8728C1E4BE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60156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D2433-15F2-44E7-891D-EBBF071A193E}" type="datetimeFigureOut">
              <a:rPr lang="sv-SE" smtClean="0"/>
              <a:t>2019-05-10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95D9A-A956-4B5E-BCFC-8728C1E4BE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1636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04" y="1572767"/>
            <a:ext cx="11546613" cy="450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1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1"/>
    </mc:Choice>
    <mc:Fallback xmlns="">
      <p:transition spd="slow" advTm="513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541421" y="966354"/>
            <a:ext cx="11839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 smtClean="0"/>
              <a:t>Här köar man över natten i tält mm för att få en lägenhet.</a:t>
            </a:r>
            <a:endParaRPr lang="sv-SE" sz="2800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490" y="1489574"/>
            <a:ext cx="6856544" cy="514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39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7"/>
    </mc:Choice>
    <mc:Fallback xmlns="">
      <p:transition spd="slow" advTm="3617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199353" y="966354"/>
            <a:ext cx="11839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/>
              <a:t>Britt-Marie och Ronny, som stått för de flesta bilderna. TACK!</a:t>
            </a:r>
            <a:endParaRPr lang="sv-SE" sz="2800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709" y="1489574"/>
            <a:ext cx="6898105" cy="517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6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4"/>
    </mc:Choice>
    <mc:Fallback xmlns="">
      <p:transition spd="slow" advTm="4464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541421" y="966354"/>
            <a:ext cx="11839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/>
              <a:t>Somliga hamnade i tidningen.</a:t>
            </a:r>
            <a:endParaRPr lang="sv-SE" sz="2800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5" t="5512" r="6692" b="6089"/>
          <a:stretch/>
        </p:blipFill>
        <p:spPr>
          <a:xfrm>
            <a:off x="3086099" y="1489573"/>
            <a:ext cx="6998719" cy="523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71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0"/>
    </mc:Choice>
    <mc:Fallback xmlns="">
      <p:transition spd="slow" advTm="589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541421" y="966354"/>
            <a:ext cx="11839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/>
              <a:t>Somliga hamnade i tidningen.</a:t>
            </a:r>
            <a:endParaRPr lang="sv-SE" sz="2800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0" t="9882" r="15394"/>
          <a:stretch/>
        </p:blipFill>
        <p:spPr>
          <a:xfrm>
            <a:off x="3471942" y="1489574"/>
            <a:ext cx="5611900" cy="525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1"/>
    </mc:Choice>
    <mc:Fallback xmlns="">
      <p:transition spd="slow" advTm="600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0" y="9663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/>
              <a:t>Här byggs det. Första spadtagen mars 2007. </a:t>
            </a:r>
            <a:endParaRPr lang="sv-SE" sz="2800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611" y="1489574"/>
            <a:ext cx="6919495" cy="518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9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2"/>
    </mc:Choice>
    <mc:Fallback xmlns="">
      <p:transition spd="slow" advTm="3272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0" y="9663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/>
              <a:t>Här byggs det. Första spadtagen mars 2007. </a:t>
            </a:r>
            <a:endParaRPr lang="sv-SE" sz="2800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984" y="1489574"/>
            <a:ext cx="7039811" cy="527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6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3"/>
    </mc:Choice>
    <mc:Fallback xmlns="">
      <p:transition spd="slow" advTm="4563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0" y="9663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/>
              <a:t>Här byggs det. Första spadtagen mars 2007. </a:t>
            </a:r>
            <a:endParaRPr lang="sv-SE" sz="2800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694" y="1562310"/>
            <a:ext cx="6900498" cy="517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86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0"/>
    </mc:Choice>
    <mc:Fallback xmlns="">
      <p:transition spd="slow" advTm="452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0" y="9663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/>
              <a:t>Här byggs det. Schakt för garaget mars 2007. </a:t>
            </a:r>
            <a:endParaRPr lang="sv-SE" sz="2800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647" y="1562311"/>
            <a:ext cx="6618706" cy="496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7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4"/>
    </mc:Choice>
    <mc:Fallback xmlns="">
      <p:transition spd="slow" advTm="5834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0" y="9663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/>
              <a:t>Här byggs det. Första grävartagen mars 2007. </a:t>
            </a:r>
            <a:endParaRPr lang="sv-SE" sz="2800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315" y="1489574"/>
            <a:ext cx="6917269" cy="518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31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7"/>
    </mc:Choice>
    <mc:Fallback xmlns="">
      <p:transition spd="slow" advTm="4897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0" y="9663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/>
              <a:t>Grundläggning mars 2007. </a:t>
            </a:r>
            <a:endParaRPr lang="sv-SE" sz="2800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964" y="1656348"/>
            <a:ext cx="6728163" cy="504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67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5"/>
    </mc:Choice>
    <mc:Fallback xmlns="">
      <p:transition spd="slow" advTm="518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175290" y="970182"/>
            <a:ext cx="11887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 smtClean="0"/>
              <a:t>På tomten, innan våra hus byggdes, låg barnhemmet </a:t>
            </a:r>
            <a:r>
              <a:rPr lang="sv-SE" sz="3200" dirty="0" err="1" smtClean="0"/>
              <a:t>Eurenii</a:t>
            </a:r>
            <a:r>
              <a:rPr lang="sv-SE" sz="3200" dirty="0" smtClean="0"/>
              <a:t> Minne.</a:t>
            </a:r>
            <a:endParaRPr lang="sv-SE" sz="3200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013" y="1554957"/>
            <a:ext cx="7591124" cy="510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3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6"/>
    </mc:Choice>
    <mc:Fallback xmlns="">
      <p:transition spd="slow" advTm="2996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0" y="9663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/>
              <a:t>Grundläggning av 12:an. </a:t>
            </a:r>
            <a:endParaRPr lang="sv-SE" sz="2800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984" y="1489574"/>
            <a:ext cx="7039811" cy="527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3"/>
    </mc:Choice>
    <mc:Fallback xmlns="">
      <p:transition spd="slow" advTm="5113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0" y="9663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/>
              <a:t>Grundläggning april 2007. </a:t>
            </a:r>
            <a:endParaRPr lang="sv-SE" sz="2800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931" y="1489574"/>
            <a:ext cx="6910137" cy="518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9"/>
    </mc:Choice>
    <mc:Fallback xmlns="">
      <p:transition spd="slow" advTm="5729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0" y="9663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/>
              <a:t>Grundläggning april 2007.</a:t>
            </a:r>
            <a:endParaRPr lang="sv-SE" sz="2800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172" y="1562311"/>
            <a:ext cx="6799179" cy="509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73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0"/>
    </mc:Choice>
    <mc:Fallback xmlns="">
      <p:transition spd="slow" advTm="528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0" y="9663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/>
              <a:t>Grundläggning 12:an april 2007. </a:t>
            </a:r>
            <a:endParaRPr lang="sv-SE" sz="2800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237" y="1489574"/>
            <a:ext cx="6931526" cy="51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2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9"/>
    </mc:Choice>
    <mc:Fallback xmlns="">
      <p:transition spd="slow" advTm="5499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0" y="9663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/>
              <a:t>Garaget börjar ta form. </a:t>
            </a:r>
            <a:endParaRPr lang="sv-SE" sz="2800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63" y="1489574"/>
            <a:ext cx="7063874" cy="529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64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8"/>
    </mc:Choice>
    <mc:Fallback xmlns="">
      <p:transition spd="slow" advTm="5368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0" y="9663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/>
              <a:t>Grundläggning april 2007. </a:t>
            </a:r>
            <a:endParaRPr lang="sv-SE" sz="2800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931" y="1489574"/>
            <a:ext cx="6910137" cy="518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51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3"/>
    </mc:Choice>
    <mc:Fallback xmlns="">
      <p:transition spd="slow" advTm="5553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0" y="9663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/>
              <a:t>Grundläggning.</a:t>
            </a:r>
            <a:endParaRPr lang="sv-SE" sz="2800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245" y="1489573"/>
            <a:ext cx="6880607" cy="516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5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9"/>
    </mc:Choice>
    <mc:Fallback xmlns="">
      <p:transition spd="slow" advTm="2569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0" y="9663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/>
              <a:t>Här byggs det. På Ymsenvägen hörs kommentarer. </a:t>
            </a:r>
            <a:endParaRPr lang="sv-SE" sz="2800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72" y="1489573"/>
            <a:ext cx="6976860" cy="523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5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95"/>
    </mc:Choice>
    <mc:Fallback xmlns="">
      <p:transition spd="slow" advTm="6995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0" y="9663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/>
              <a:t>Maj 2007. </a:t>
            </a:r>
            <a:endParaRPr lang="sv-SE" sz="2800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173" y="1562311"/>
            <a:ext cx="6979653" cy="523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93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8"/>
    </mc:Choice>
    <mc:Fallback xmlns="">
      <p:transition spd="slow" advTm="4448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0" y="9663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/>
              <a:t>7:an på gång juni 2007. </a:t>
            </a:r>
            <a:endParaRPr lang="sv-SE" sz="2800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793" y="1489574"/>
            <a:ext cx="6917269" cy="518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0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3"/>
    </mc:Choice>
    <mc:Fallback xmlns="">
      <p:transition spd="slow" advTm="4913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175290" y="970182"/>
            <a:ext cx="11887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 smtClean="0"/>
              <a:t>På tomten, innan våra hus byggdes, låg barnhemmet </a:t>
            </a:r>
            <a:r>
              <a:rPr lang="sv-SE" sz="3200" dirty="0" err="1" smtClean="0"/>
              <a:t>Eurenii</a:t>
            </a:r>
            <a:r>
              <a:rPr lang="sv-SE" sz="3200" dirty="0" smtClean="0"/>
              <a:t> Minne.</a:t>
            </a:r>
            <a:endParaRPr lang="sv-SE" sz="3200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137" y="1554957"/>
            <a:ext cx="7639250" cy="513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3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3"/>
    </mc:Choice>
    <mc:Fallback xmlns="">
      <p:transition spd="slow" advTm="2913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0" y="9663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/>
              <a:t>7:an och 12:an juni 2007. </a:t>
            </a:r>
            <a:endParaRPr lang="sv-SE" sz="2800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316" y="1489574"/>
            <a:ext cx="6869144" cy="515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6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4"/>
    </mc:Choice>
    <mc:Fallback xmlns="">
      <p:transition spd="slow" advTm="6184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0" y="9663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/>
              <a:t>12:an september 2007. </a:t>
            </a:r>
            <a:endParaRPr lang="sv-SE" sz="2800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809" y="1489574"/>
            <a:ext cx="7075905" cy="530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8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5"/>
    </mc:Choice>
    <mc:Fallback xmlns="">
      <p:transition spd="slow" advTm="5585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0" y="9663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/>
              <a:t>7:an och 12:an september 2007. </a:t>
            </a:r>
            <a:endParaRPr lang="sv-SE" sz="2800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394" y="1489574"/>
            <a:ext cx="6811211" cy="510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3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8"/>
    </mc:Choice>
    <mc:Fallback xmlns="">
      <p:transition spd="slow" advTm="4208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0" y="9663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/>
              <a:t>12:an i september 2007. </a:t>
            </a:r>
            <a:endParaRPr lang="sv-SE" sz="2800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168" y="1489574"/>
            <a:ext cx="7015748" cy="526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1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5"/>
    </mc:Choice>
    <mc:Fallback xmlns="">
      <p:transition spd="slow" advTm="4425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0" y="9663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/>
              <a:t>7:an och 12:an i oktober 2007. </a:t>
            </a:r>
            <a:endParaRPr lang="sv-SE" sz="2800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00" y="1489574"/>
            <a:ext cx="6951579" cy="521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1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7"/>
    </mc:Choice>
    <mc:Fallback xmlns="">
      <p:transition spd="slow" advTm="3137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0" y="9663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/>
              <a:t>Garaget är byggupplag oktober 2007. </a:t>
            </a:r>
            <a:endParaRPr lang="sv-SE" sz="2800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389" y="1489574"/>
            <a:ext cx="6815221" cy="511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34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9"/>
    </mc:Choice>
    <mc:Fallback xmlns="">
      <p:transition spd="slow" advTm="4649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0" y="9663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/>
              <a:t>7:an och 12:an närmar sig taket. </a:t>
            </a:r>
            <a:endParaRPr lang="sv-SE" sz="2800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056" y="1489574"/>
            <a:ext cx="6916702" cy="518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5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5"/>
    </mc:Choice>
    <mc:Fallback xmlns="">
      <p:transition spd="slow" advTm="3865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0" y="9663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/>
              <a:t>7:an. </a:t>
            </a:r>
            <a:endParaRPr lang="sv-SE" sz="2800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6" r="25419" b="4162"/>
          <a:stretch/>
        </p:blipFill>
        <p:spPr>
          <a:xfrm>
            <a:off x="3074068" y="1489574"/>
            <a:ext cx="6045868" cy="502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39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3"/>
    </mc:Choice>
    <mc:Fallback xmlns="">
      <p:transition spd="slow" advTm="2753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0" y="9663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/>
              <a:t>Grunden för 5:an och 10:an. </a:t>
            </a:r>
            <a:endParaRPr lang="sv-SE" sz="2800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726" y="1489574"/>
            <a:ext cx="7066547" cy="529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5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9"/>
    </mc:Choice>
    <mc:Fallback xmlns="">
      <p:transition spd="slow" advTm="5289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0" y="9663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/>
              <a:t>Garaget är utgrävt men taket saknas. </a:t>
            </a:r>
            <a:endParaRPr lang="sv-SE" sz="2800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614" y="1489574"/>
            <a:ext cx="6970295" cy="522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42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8"/>
    </mc:Choice>
    <mc:Fallback xmlns="">
      <p:transition spd="slow" advTm="3578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175290" y="970182"/>
            <a:ext cx="11887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 smtClean="0"/>
              <a:t>På tomten, innan våra hus byggdes, låg barnhemmet </a:t>
            </a:r>
            <a:r>
              <a:rPr lang="sv-SE" sz="3200" dirty="0" err="1" smtClean="0"/>
              <a:t>Eurenii</a:t>
            </a:r>
            <a:r>
              <a:rPr lang="sv-SE" sz="3200" dirty="0" smtClean="0"/>
              <a:t> Minne.</a:t>
            </a:r>
            <a:endParaRPr lang="sv-SE" sz="3200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949" y="1554957"/>
            <a:ext cx="7615188" cy="511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87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4"/>
    </mc:Choice>
    <mc:Fallback xmlns="">
      <p:transition spd="slow" advTm="2304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0" y="9663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/>
              <a:t>Marviksvägen har fått sin </a:t>
            </a:r>
            <a:r>
              <a:rPr lang="sv-SE" sz="2800" dirty="0" err="1" smtClean="0"/>
              <a:t>gatskylt</a:t>
            </a:r>
            <a:r>
              <a:rPr lang="sv-SE" sz="2800" dirty="0" smtClean="0"/>
              <a:t> december 2007. </a:t>
            </a:r>
            <a:endParaRPr lang="sv-SE" sz="2800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1" b="22405"/>
          <a:stretch/>
        </p:blipFill>
        <p:spPr>
          <a:xfrm>
            <a:off x="2861189" y="1562311"/>
            <a:ext cx="5943146" cy="517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92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0"/>
    </mc:Choice>
    <mc:Fallback xmlns="">
      <p:transition spd="slow" advTm="468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0" y="9663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/>
              <a:t>Nu är även 5:an på gång december 2007. </a:t>
            </a:r>
            <a:endParaRPr lang="sv-SE" sz="2800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884" y="1489574"/>
            <a:ext cx="7112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5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7"/>
    </mc:Choice>
    <mc:Fallback xmlns="">
      <p:transition spd="slow" advTm="4737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0" y="9663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/>
              <a:t>7:an har fått lyse december 2007. </a:t>
            </a:r>
            <a:endParaRPr lang="sv-SE" sz="2800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079" y="1489574"/>
            <a:ext cx="6967621" cy="522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73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3"/>
    </mc:Choice>
    <mc:Fallback xmlns="">
      <p:transition spd="slow" advTm="4313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0" y="9663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/>
              <a:t>12:an december 2007. </a:t>
            </a:r>
            <a:endParaRPr lang="sv-SE" sz="2800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8"/>
          <a:stretch/>
        </p:blipFill>
        <p:spPr>
          <a:xfrm>
            <a:off x="4041608" y="1489574"/>
            <a:ext cx="4284245" cy="526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4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0"/>
    </mc:Choice>
    <mc:Fallback xmlns="">
      <p:transition spd="slow" advTm="38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0" y="9663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/>
              <a:t>Baksidan på 7:an våren 2008.  </a:t>
            </a:r>
            <a:endParaRPr lang="sv-SE" sz="2800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837" y="1489574"/>
            <a:ext cx="6898105" cy="517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3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6"/>
    </mc:Choice>
    <mc:Fallback xmlns="">
      <p:transition spd="slow" advTm="5106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0" y="9663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/>
              <a:t>7:an och 12:an våren 2008.  </a:t>
            </a:r>
            <a:endParaRPr lang="sv-SE" sz="2800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105" y="1489573"/>
            <a:ext cx="6981438" cy="523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53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4"/>
    </mc:Choice>
    <mc:Fallback xmlns="">
      <p:transition spd="slow" advTm="3664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0" y="9663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/>
              <a:t>Takläggning på gång.  </a:t>
            </a:r>
            <a:endParaRPr lang="sv-SE" sz="2800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837" y="1487932"/>
            <a:ext cx="6982326" cy="523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9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3"/>
    </mc:Choice>
    <mc:Fallback xmlns="">
      <p:transition spd="slow" advTm="3753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0" y="9663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/>
              <a:t>Februari 2008.  </a:t>
            </a:r>
            <a:endParaRPr lang="sv-SE" sz="2800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141" y="1489574"/>
            <a:ext cx="6823242" cy="511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0"/>
    </mc:Choice>
    <mc:Fallback xmlns="">
      <p:transition spd="slow" advTm="368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0" y="9663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/>
              <a:t>Februari 2008. 5:an och 10:an.  </a:t>
            </a:r>
            <a:endParaRPr lang="sv-SE" sz="2800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90" y="1489574"/>
            <a:ext cx="6426200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83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5"/>
    </mc:Choice>
    <mc:Fallback xmlns="">
      <p:transition spd="slow" advTm="4225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0" y="9663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/>
              <a:t>5:an halvvägs mot toppen mars 2008.  </a:t>
            </a:r>
            <a:endParaRPr lang="sv-SE" sz="2800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21"/>
          <a:stretch/>
        </p:blipFill>
        <p:spPr>
          <a:xfrm>
            <a:off x="2572204" y="1489574"/>
            <a:ext cx="6521116" cy="519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9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4"/>
    </mc:Choice>
    <mc:Fallback xmlns="">
      <p:transition spd="slow" advTm="3834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304801" y="970182"/>
            <a:ext cx="11887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 smtClean="0"/>
              <a:t>På tomten, innan våra hus byggdes, låg barnhemmet </a:t>
            </a:r>
            <a:r>
              <a:rPr lang="sv-SE" sz="3200" dirty="0" err="1" smtClean="0"/>
              <a:t>Eurenii</a:t>
            </a:r>
            <a:r>
              <a:rPr lang="sv-SE" sz="3200" dirty="0" smtClean="0"/>
              <a:t> Minne.</a:t>
            </a:r>
            <a:endParaRPr lang="sv-SE" sz="3200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199" y="1593935"/>
            <a:ext cx="7591125" cy="510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84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4"/>
    </mc:Choice>
    <mc:Fallback xmlns="">
      <p:transition spd="slow" advTm="2754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5173579" y="2013102"/>
            <a:ext cx="17290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v-SE" sz="2800" dirty="0" smtClean="0"/>
          </a:p>
          <a:p>
            <a:pPr algn="ctr"/>
            <a:r>
              <a:rPr lang="sv-SE" sz="2800" dirty="0" smtClean="0"/>
              <a:t>5:an och 10:an på gång mars 2008.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23" y="1039091"/>
            <a:ext cx="4175961" cy="5567948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640" y="988292"/>
            <a:ext cx="4214060" cy="561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3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7"/>
    </mc:Choice>
    <mc:Fallback xmlns="">
      <p:transition spd="slow" advTm="3227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0" y="9663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/>
              <a:t>Här byggs det. Alla träd står fortfarande kvar i ”Engelska Parken”. </a:t>
            </a:r>
            <a:endParaRPr lang="sv-SE" sz="2800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046" y="1489574"/>
            <a:ext cx="7012954" cy="525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6"/>
    </mc:Choice>
    <mc:Fallback xmlns="">
      <p:transition spd="slow" advTm="4526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0" y="9663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/>
              <a:t>Garageinfarten maj 2008.</a:t>
            </a:r>
            <a:endParaRPr lang="sv-SE" sz="2800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" t="5789" r="-234" b="17369"/>
          <a:stretch/>
        </p:blipFill>
        <p:spPr>
          <a:xfrm>
            <a:off x="3547140" y="1489574"/>
            <a:ext cx="5143500" cy="526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97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1"/>
    </mc:Choice>
    <mc:Fallback xmlns="">
      <p:transition spd="slow" advTm="4281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0" y="9663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/>
              <a:t>Lägenhet 354 maj 2008.</a:t>
            </a:r>
            <a:endParaRPr lang="sv-SE" sz="2800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694" y="1670048"/>
            <a:ext cx="6582611" cy="493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53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1"/>
    </mc:Choice>
    <mc:Fallback xmlns="">
      <p:transition spd="slow" advTm="4161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0" y="9663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/>
              <a:t>Byggplatsbesök 1 maj 2008.</a:t>
            </a:r>
            <a:endParaRPr lang="sv-SE" sz="2800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001" y="1489574"/>
            <a:ext cx="6996200" cy="524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59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1"/>
    </mc:Choice>
    <mc:Fallback xmlns="">
      <p:transition spd="slow" advTm="5761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0" y="9663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/>
              <a:t>Byggplatsbesök 1 maj 2008.</a:t>
            </a:r>
            <a:endParaRPr lang="sv-SE" sz="2800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394" y="1489574"/>
            <a:ext cx="6811211" cy="510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9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30"/>
    </mc:Choice>
    <mc:Fallback xmlns="">
      <p:transition spd="slow" advTm="893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0" y="9663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/>
              <a:t>Man börjar förstå hur fint det kommer att bli – Maj 2008.</a:t>
            </a:r>
            <a:endParaRPr lang="sv-SE" sz="2800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331" y="1489574"/>
            <a:ext cx="6859337" cy="514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0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3"/>
    </mc:Choice>
    <mc:Fallback xmlns="">
      <p:transition spd="slow" advTm="6393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5540009" y="2458269"/>
            <a:ext cx="40787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v-SE" sz="2800" dirty="0" smtClean="0"/>
          </a:p>
          <a:p>
            <a:pPr algn="ctr"/>
            <a:endParaRPr lang="sv-SE" sz="2800" dirty="0" smtClean="0"/>
          </a:p>
          <a:p>
            <a:pPr algn="ctr"/>
            <a:r>
              <a:rPr lang="sv-SE" sz="2800" dirty="0" smtClean="0"/>
              <a:t>7:an snart klar</a:t>
            </a:r>
          </a:p>
          <a:p>
            <a:pPr algn="ctr"/>
            <a:r>
              <a:rPr lang="sv-SE" sz="2800" dirty="0" smtClean="0"/>
              <a:t>augusti 2008.  </a:t>
            </a:r>
            <a:endParaRPr lang="sv-SE" sz="2800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88"/>
          <a:stretch/>
        </p:blipFill>
        <p:spPr>
          <a:xfrm>
            <a:off x="1049298" y="1035530"/>
            <a:ext cx="4959943" cy="561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4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7"/>
    </mc:Choice>
    <mc:Fallback xmlns="">
      <p:transition spd="slow" advTm="6377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0" y="115522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/>
              <a:t>”Bästa utsikten i stan ….  </a:t>
            </a:r>
            <a:endParaRPr lang="sv-SE" sz="2800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8" b="10430"/>
          <a:stretch/>
        </p:blipFill>
        <p:spPr>
          <a:xfrm>
            <a:off x="1171906" y="1684421"/>
            <a:ext cx="9893968" cy="504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20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1"/>
    </mc:Choice>
    <mc:Fallback xmlns="">
      <p:transition spd="slow" advTm="4961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42"/>
          <a:stretch/>
        </p:blipFill>
        <p:spPr>
          <a:xfrm>
            <a:off x="131747" y="2045369"/>
            <a:ext cx="11974285" cy="3970420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0" y="117151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/>
              <a:t>Ett annat Skälderviken i norra Skåne.</a:t>
            </a:r>
            <a:endParaRPr lang="sv-SE" sz="2800" dirty="0"/>
          </a:p>
        </p:txBody>
      </p:sp>
    </p:spTree>
    <p:extLst>
      <p:ext uri="{BB962C8B-B14F-4D97-AF65-F5344CB8AC3E}">
        <p14:creationId xmlns:p14="http://schemas.microsoft.com/office/powerpoint/2010/main" val="329064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2"/>
    </mc:Choice>
    <mc:Fallback xmlns="">
      <p:transition spd="slow" advTm="5632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175290" y="970182"/>
            <a:ext cx="11887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 smtClean="0"/>
              <a:t>På tomten, innan våra hus byggdes, låg barnhemmet </a:t>
            </a:r>
            <a:r>
              <a:rPr lang="sv-SE" sz="3200" dirty="0" err="1" smtClean="0"/>
              <a:t>Eurenii</a:t>
            </a:r>
            <a:r>
              <a:rPr lang="sv-SE" sz="3200" dirty="0" smtClean="0"/>
              <a:t> Minne.</a:t>
            </a:r>
            <a:endParaRPr lang="sv-SE" sz="3200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138" y="1554957"/>
            <a:ext cx="7735502" cy="519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8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2"/>
    </mc:Choice>
    <mc:Fallback xmlns="">
      <p:transition spd="slow" advTm="2232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83" b="33158"/>
          <a:stretch/>
        </p:blipFill>
        <p:spPr>
          <a:xfrm>
            <a:off x="116305" y="2056852"/>
            <a:ext cx="11987463" cy="4058913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0" y="117151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/>
              <a:t>Ett annat Skälderviken i norra Skåne.</a:t>
            </a:r>
            <a:endParaRPr lang="sv-SE" sz="2800" dirty="0"/>
          </a:p>
        </p:txBody>
      </p:sp>
    </p:spTree>
    <p:extLst>
      <p:ext uri="{BB962C8B-B14F-4D97-AF65-F5344CB8AC3E}">
        <p14:creationId xmlns:p14="http://schemas.microsoft.com/office/powerpoint/2010/main" val="103236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9"/>
    </mc:Choice>
    <mc:Fallback xmlns="">
      <p:transition spd="slow" advTm="5819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16"/>
          <a:stretch/>
        </p:blipFill>
        <p:spPr>
          <a:xfrm>
            <a:off x="91068" y="1972631"/>
            <a:ext cx="11976606" cy="4034225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0" y="117151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/>
              <a:t>Ett annat Skälderviken i norra Skåne.</a:t>
            </a:r>
            <a:endParaRPr lang="sv-SE" sz="2800" dirty="0"/>
          </a:p>
        </p:txBody>
      </p:sp>
    </p:spTree>
    <p:extLst>
      <p:ext uri="{BB962C8B-B14F-4D97-AF65-F5344CB8AC3E}">
        <p14:creationId xmlns:p14="http://schemas.microsoft.com/office/powerpoint/2010/main" val="277336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8"/>
    </mc:Choice>
    <mc:Fallback xmlns="">
      <p:transition spd="slow" advTm="5108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02" r="746"/>
          <a:stretch/>
        </p:blipFill>
        <p:spPr>
          <a:xfrm>
            <a:off x="272715" y="1191126"/>
            <a:ext cx="9075822" cy="5438274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9673390" y="3573379"/>
            <a:ext cx="216568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dirty="0" smtClean="0"/>
              <a:t>TACK!</a:t>
            </a:r>
          </a:p>
          <a:p>
            <a:endParaRPr lang="sv-SE" sz="2800" dirty="0"/>
          </a:p>
          <a:p>
            <a:r>
              <a:rPr lang="sv-SE" sz="2800" dirty="0" smtClean="0"/>
              <a:t>Till alla som bidragit med bilder!</a:t>
            </a:r>
            <a:endParaRPr lang="sv-SE" sz="2800" dirty="0"/>
          </a:p>
        </p:txBody>
      </p:sp>
    </p:spTree>
    <p:extLst>
      <p:ext uri="{BB962C8B-B14F-4D97-AF65-F5344CB8AC3E}">
        <p14:creationId xmlns:p14="http://schemas.microsoft.com/office/powerpoint/2010/main" val="192836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91"/>
    </mc:Choice>
    <mc:Fallback xmlns="">
      <p:transition spd="slow" advTm="1529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541421" y="966354"/>
            <a:ext cx="11839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 smtClean="0"/>
              <a:t>Här köar man över natten i tält mm för att få en lägenhet. Snacka om att köa.</a:t>
            </a:r>
            <a:endParaRPr lang="sv-SE" sz="2800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665" y="1562311"/>
            <a:ext cx="6820449" cy="511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8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2"/>
    </mc:Choice>
    <mc:Fallback xmlns="">
      <p:transition spd="slow" advTm="2712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199352" y="966354"/>
            <a:ext cx="11839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/>
              <a:t>Här köar man över natten utanför Erik Olsson på Sveavägen.</a:t>
            </a:r>
            <a:endParaRPr lang="sv-SE" sz="2800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868" y="1489574"/>
            <a:ext cx="6874043" cy="515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2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1"/>
    </mc:Choice>
    <mc:Fallback xmlns="">
      <p:transition spd="slow" advTm="276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cintosh HD:Users:stefanholmgren:Desktop:Skärmavbild 2013-05-04 kl. 21.08.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6" b="25429"/>
          <a:stretch/>
        </p:blipFill>
        <p:spPr bwMode="auto">
          <a:xfrm>
            <a:off x="-23493" y="10390"/>
            <a:ext cx="12284766" cy="8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82390" y="10390"/>
            <a:ext cx="2500745" cy="955964"/>
          </a:xfrm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 år</a:t>
            </a:r>
            <a:endParaRPr lang="sv-S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541421" y="966354"/>
            <a:ext cx="11839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 smtClean="0"/>
              <a:t>Här köar man över natten i tält mm för att få en lägenhet. Snacka om att köa.</a:t>
            </a:r>
            <a:endParaRPr lang="sv-SE" sz="2800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539" y="1562311"/>
            <a:ext cx="6916701" cy="518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0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2"/>
    </mc:Choice>
    <mc:Fallback xmlns="">
      <p:transition spd="slow" advTm="3752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1233</TotalTime>
  <Words>584</Words>
  <Application>Microsoft Office PowerPoint</Application>
  <PresentationFormat>Bredbild</PresentationFormat>
  <Paragraphs>129</Paragraphs>
  <Slides>62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62</vt:i4>
      </vt:variant>
    </vt:vector>
  </HeadingPairs>
  <TitlesOfParts>
    <vt:vector size="67" baseType="lpstr">
      <vt:lpstr>Arial</vt:lpstr>
      <vt:lpstr>Calibri</vt:lpstr>
      <vt:lpstr>Calibri Light</vt:lpstr>
      <vt:lpstr>Segoe UI Black</vt:lpstr>
      <vt:lpstr>Office-tema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  <vt:lpstr>10 år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 år</dc:title>
  <dc:creator>Sven Eklof</dc:creator>
  <cp:lastModifiedBy>Sven Eklof</cp:lastModifiedBy>
  <cp:revision>38</cp:revision>
  <dcterms:created xsi:type="dcterms:W3CDTF">2019-05-08T13:52:26Z</dcterms:created>
  <dcterms:modified xsi:type="dcterms:W3CDTF">2019-05-10T12:28:53Z</dcterms:modified>
</cp:coreProperties>
</file>